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sldIdLst>
    <p:sldId id="256" r:id="rId3"/>
    <p:sldId id="293" r:id="rId5"/>
    <p:sldId id="295" r:id="rId6"/>
    <p:sldId id="302" r:id="rId7"/>
    <p:sldId id="296" r:id="rId8"/>
    <p:sldId id="301" r:id="rId9"/>
    <p:sldId id="309" r:id="rId10"/>
    <p:sldId id="298" r:id="rId11"/>
    <p:sldId id="299" r:id="rId12"/>
    <p:sldId id="300" r:id="rId13"/>
  </p:sldIdLst>
  <p:sldSz cx="10080625" cy="7559675"/>
  <p:notesSz cx="7559675" cy="10691495"/>
  <p:defaultTextStyle>
    <a:defPPr>
      <a:defRPr lang="en-GB"/>
    </a:defPPr>
    <a:lvl1pPr algn="l" defTabSz="449580"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icrosoft YaHei" panose="020B0503020204020204" charset="-122"/>
        <a:cs typeface="+mn-cs"/>
      </a:defRPr>
    </a:lvl1pPr>
    <a:lvl2pPr marL="742950" indent="-285750" algn="l" defTabSz="449580"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icrosoft YaHei" panose="020B0503020204020204" charset="-122"/>
        <a:cs typeface="+mn-cs"/>
      </a:defRPr>
    </a:lvl2pPr>
    <a:lvl3pPr marL="1143000" indent="-228600" algn="l" defTabSz="449580"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icrosoft YaHei" panose="020B0503020204020204" charset="-122"/>
        <a:cs typeface="+mn-cs"/>
      </a:defRPr>
    </a:lvl3pPr>
    <a:lvl4pPr marL="1600200" indent="-228600" algn="l" defTabSz="449580"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icrosoft YaHei" panose="020B0503020204020204" charset="-122"/>
        <a:cs typeface="+mn-cs"/>
      </a:defRPr>
    </a:lvl4pPr>
    <a:lvl5pPr marL="2057400" indent="-228600" algn="l" defTabSz="449580"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icrosoft YaHei" panose="020B050302020402020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DB388"/>
    <a:srgbClr val="FF66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0" y="4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16"/>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ln>
          <a:effectLst/>
        </p:spPr>
        <p:txBody>
          <a:bodyPr wrap="none" anchor="ctr"/>
          <a:lstStyle/>
          <a:p>
            <a:endParaRPr lang="ru-RU"/>
          </a:p>
        </p:txBody>
      </p:sp>
      <p:sp>
        <p:nvSpPr>
          <p:cNvPr id="2050" name="Rectangle 2"/>
          <p:cNvSpPr>
            <a:spLocks noGrp="1" noRot="1" noChangeAspect="1" noChangeArrowheads="1"/>
          </p:cNvSpPr>
          <p:nvPr>
            <p:ph type="sldImg"/>
          </p:nvPr>
        </p:nvSpPr>
        <p:spPr bwMode="auto">
          <a:xfrm>
            <a:off x="1106488" y="812800"/>
            <a:ext cx="5341937" cy="4005263"/>
          </a:xfrm>
          <a:prstGeom prst="rect">
            <a:avLst/>
          </a:prstGeom>
          <a:noFill/>
          <a:ln w="9525" cap="flat">
            <a:noFill/>
            <a:round/>
          </a:ln>
          <a:effectLst/>
        </p:spPr>
      </p:sp>
      <p:sp>
        <p:nvSpPr>
          <p:cNvPr id="2051" name="Rectangle 3"/>
          <p:cNvSpPr>
            <a:spLocks noGrp="1" noChangeArrowheads="1"/>
          </p:cNvSpPr>
          <p:nvPr>
            <p:ph type="body"/>
          </p:nvPr>
        </p:nvSpPr>
        <p:spPr bwMode="auto">
          <a:xfrm>
            <a:off x="755650" y="5078413"/>
            <a:ext cx="6045200" cy="4808537"/>
          </a:xfrm>
          <a:prstGeom prst="rect">
            <a:avLst/>
          </a:prstGeom>
          <a:noFill/>
          <a:ln w="9525" cap="flat">
            <a:noFill/>
            <a:round/>
          </a:ln>
          <a:effectLst/>
        </p:spPr>
        <p:txBody>
          <a:bodyPr vert="horz" wrap="square" lIns="0" tIns="0" rIns="0" bIns="0" numCol="1" anchor="t" anchorCtr="0" compatLnSpc="1"/>
          <a:lstStyle/>
          <a:p>
            <a:pPr lvl="0"/>
            <a:endParaRPr lang="ru-RU" smtClean="0"/>
          </a:p>
        </p:txBody>
      </p:sp>
      <p:sp>
        <p:nvSpPr>
          <p:cNvPr id="2052" name="Rectangle 4"/>
          <p:cNvSpPr>
            <a:spLocks noGrp="1" noChangeArrowheads="1"/>
          </p:cNvSpPr>
          <p:nvPr>
            <p:ph type="hdr"/>
          </p:nvPr>
        </p:nvSpPr>
        <p:spPr bwMode="auto">
          <a:xfrm>
            <a:off x="0" y="0"/>
            <a:ext cx="3278188" cy="531813"/>
          </a:xfrm>
          <a:prstGeom prst="rect">
            <a:avLst/>
          </a:prstGeom>
          <a:noFill/>
          <a:ln w="9525" cap="flat">
            <a:noFill/>
            <a:round/>
          </a:ln>
          <a:effectLst/>
        </p:spPr>
        <p:txBody>
          <a:bodyPr vert="horz" wrap="square" lIns="0" tIns="0" rIns="0" bIns="0" numCol="1" anchor="t" anchorCtr="0" compatLnSpc="1"/>
          <a:lstStyle>
            <a:lvl1pPr>
              <a:lnSpc>
                <a:spcPct val="95000"/>
              </a:lnSpc>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6" charset="0"/>
              </a:defRPr>
            </a:lvl1pPr>
          </a:lstStyle>
          <a:p>
            <a:endParaRPr lang="ru-RU"/>
          </a:p>
        </p:txBody>
      </p:sp>
      <p:sp>
        <p:nvSpPr>
          <p:cNvPr id="2053" name="Rectangle 5"/>
          <p:cNvSpPr>
            <a:spLocks noGrp="1" noChangeArrowheads="1"/>
          </p:cNvSpPr>
          <p:nvPr>
            <p:ph type="dt"/>
          </p:nvPr>
        </p:nvSpPr>
        <p:spPr bwMode="auto">
          <a:xfrm>
            <a:off x="4278313" y="0"/>
            <a:ext cx="3278187" cy="531813"/>
          </a:xfrm>
          <a:prstGeom prst="rect">
            <a:avLst/>
          </a:prstGeom>
          <a:noFill/>
          <a:ln w="9525" cap="flat">
            <a:noFill/>
            <a:round/>
          </a:ln>
          <a:effectLst/>
        </p:spPr>
        <p:txBody>
          <a:bodyPr vert="horz" wrap="square" lIns="0" tIns="0" rIns="0" bIns="0" numCol="1" anchor="t" anchorCtr="0" compatLnSpc="1"/>
          <a:lstStyle>
            <a:lvl1pPr algn="r">
              <a:lnSpc>
                <a:spcPct val="95000"/>
              </a:lnSpc>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6" charset="0"/>
              </a:defRPr>
            </a:lvl1pPr>
          </a:lstStyle>
          <a:p>
            <a:endParaRPr lang="ru-RU"/>
          </a:p>
        </p:txBody>
      </p:sp>
      <p:sp>
        <p:nvSpPr>
          <p:cNvPr id="2054" name="Rectangle 6"/>
          <p:cNvSpPr>
            <a:spLocks noGrp="1" noChangeArrowheads="1"/>
          </p:cNvSpPr>
          <p:nvPr>
            <p:ph type="ftr"/>
          </p:nvPr>
        </p:nvSpPr>
        <p:spPr bwMode="auto">
          <a:xfrm>
            <a:off x="0" y="10156825"/>
            <a:ext cx="3278188" cy="531813"/>
          </a:xfrm>
          <a:prstGeom prst="rect">
            <a:avLst/>
          </a:prstGeom>
          <a:noFill/>
          <a:ln w="9525" cap="flat">
            <a:noFill/>
            <a:round/>
          </a:ln>
          <a:effectLst/>
        </p:spPr>
        <p:txBody>
          <a:bodyPr vert="horz" wrap="square" lIns="0" tIns="0" rIns="0" bIns="0" numCol="1" anchor="b" anchorCtr="0" compatLnSpc="1"/>
          <a:lstStyle>
            <a:lvl1pPr>
              <a:lnSpc>
                <a:spcPct val="95000"/>
              </a:lnSpc>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6" charset="0"/>
              </a:defRPr>
            </a:lvl1pPr>
          </a:lstStyle>
          <a:p>
            <a:endParaRPr lang="ru-RU"/>
          </a:p>
        </p:txBody>
      </p:sp>
      <p:sp>
        <p:nvSpPr>
          <p:cNvPr id="2055" name="Rectangle 7"/>
          <p:cNvSpPr>
            <a:spLocks noGrp="1" noChangeArrowheads="1"/>
          </p:cNvSpPr>
          <p:nvPr>
            <p:ph type="sldNum"/>
          </p:nvPr>
        </p:nvSpPr>
        <p:spPr bwMode="auto">
          <a:xfrm>
            <a:off x="4278313" y="10156825"/>
            <a:ext cx="3278187" cy="531813"/>
          </a:xfrm>
          <a:prstGeom prst="rect">
            <a:avLst/>
          </a:prstGeom>
          <a:noFill/>
          <a:ln w="9525" cap="flat">
            <a:noFill/>
            <a:round/>
          </a:ln>
          <a:effectLst/>
        </p:spPr>
        <p:txBody>
          <a:bodyPr vert="horz" wrap="square" lIns="0" tIns="0" rIns="0" bIns="0" numCol="1" anchor="b" anchorCtr="0" compatLnSpc="1"/>
          <a:lstStyle>
            <a:lvl1pPr algn="r">
              <a:lnSpc>
                <a:spcPct val="95000"/>
              </a:lnSpc>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6" charset="0"/>
              </a:defRPr>
            </a:lvl1pPr>
          </a:lstStyle>
          <a:p>
            <a:fld id="{893728FF-1090-4529-8195-9029F1883024}" type="slidenum">
              <a:rPr lang="ru-RU"/>
            </a:fld>
            <a:endParaRPr lang="ru-RU"/>
          </a:p>
        </p:txBody>
      </p:sp>
    </p:spTree>
  </p:cSld>
  <p:clrMap bg1="lt1" tx1="dk1" bg2="lt2" tx2="dk2" accent1="accent1" accent2="accent2" accent3="accent3" accent4="accent4" accent5="accent5" accent6="accent6" hlink="hlink" folHlink="folHlink"/>
  <p:notesStyle>
    <a:lvl1pPr algn="l" defTabSz="44958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1pPr>
    <a:lvl2pPr marL="742950" indent="-285750" algn="l" defTabSz="44958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2pPr>
    <a:lvl3pPr marL="1143000" indent="-228600" algn="l" defTabSz="44958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3pPr>
    <a:lvl4pPr marL="1600200" indent="-228600" algn="l" defTabSz="44958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4pPr>
    <a:lvl5pPr marL="2057400" indent="-228600" algn="l" defTabSz="449580"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p:txBody>
          <a:bodyPr/>
          <a:lstStyle/>
          <a:p>
            <a:fld id="{F2ADEFAC-4C4A-4AC6-BD8D-F860832059B6}" type="slidenum">
              <a:rPr lang="ru-RU"/>
            </a:fld>
            <a:endParaRPr lang="ru-RU"/>
          </a:p>
        </p:txBody>
      </p:sp>
      <p:sp>
        <p:nvSpPr>
          <p:cNvPr id="204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ln>
        </p:spPr>
      </p:sp>
      <p:sp>
        <p:nvSpPr>
          <p:cNvPr id="20482" name="Rectangle 2"/>
          <p:cNvSpPr txBox="1">
            <a:spLocks noGrp="1" noChangeArrowheads="1"/>
          </p:cNvSpPr>
          <p:nvPr>
            <p:ph type="body" idx="1"/>
          </p:nvPr>
        </p:nvSpPr>
        <p:spPr bwMode="auto">
          <a:xfrm>
            <a:off x="755650" y="5078413"/>
            <a:ext cx="6048375" cy="4811712"/>
          </a:xfrm>
          <a:prstGeom prst="rect">
            <a:avLst/>
          </a:prstGeom>
          <a:noFill/>
          <a:ln cap="flat">
            <a:rou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p:nvPr>
        </p:nvSpPr>
        <p:spPr/>
      </p:sp>
      <p:sp>
        <p:nvSpPr>
          <p:cNvPr id="3" name="Замещающий текст 2"/>
          <p:cNvSpPr/>
          <p:nvPr>
            <p:ph type="body"/>
          </p:nvPr>
        </p:nvSpPr>
        <p:spPr/>
        <p:txBody>
          <a:bodyPr/>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p:nvPr>
        </p:nvSpPr>
        <p:spPr/>
      </p:sp>
      <p:sp>
        <p:nvSpPr>
          <p:cNvPr id="3" name="Замещающий текст 2"/>
          <p:cNvSpPr/>
          <p:nvPr>
            <p:ph type="body"/>
          </p:nvPr>
        </p:nvSpPr>
        <p:spPr/>
        <p:txBody>
          <a:bodyPr/>
          <a:p>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p:nvPr>
        </p:nvSpPr>
        <p:spPr/>
      </p:sp>
      <p:sp>
        <p:nvSpPr>
          <p:cNvPr id="3" name="Замещающий текст 2"/>
          <p:cNvSpPr/>
          <p:nvPr>
            <p:ph type="body"/>
          </p:nvPr>
        </p:nvSpPr>
        <p:spPr/>
        <p:txBody>
          <a:bodyPr/>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74B0F334-684C-4865-A7A0-5EAE08AE9A58}" type="slidenum">
              <a:rPr lang="ru-RU"/>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494C1B8B-DF1F-4442-98B7-5F34A84FFA2A}" type="slidenum">
              <a:rPr lang="ru-RU"/>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4088" y="301625"/>
            <a:ext cx="2266950" cy="645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48450" cy="6453188"/>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5773977-E381-45DA-AB1A-7D771C3B43EE}" type="slidenum">
              <a:rPr lang="ru-RU"/>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503238" y="301625"/>
            <a:ext cx="9067800" cy="1258888"/>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03238" y="1768475"/>
            <a:ext cx="4457700" cy="2416175"/>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quarter" idx="2"/>
          </p:nvPr>
        </p:nvSpPr>
        <p:spPr>
          <a:xfrm>
            <a:off x="5113338" y="1768475"/>
            <a:ext cx="4457700" cy="2416175"/>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Содержимое 4"/>
          <p:cNvSpPr>
            <a:spLocks noGrp="1"/>
          </p:cNvSpPr>
          <p:nvPr>
            <p:ph sz="quarter" idx="3"/>
          </p:nvPr>
        </p:nvSpPr>
        <p:spPr>
          <a:xfrm>
            <a:off x="503238" y="4337050"/>
            <a:ext cx="4457700" cy="2417763"/>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Содержимое 5"/>
          <p:cNvSpPr>
            <a:spLocks noGrp="1"/>
          </p:cNvSpPr>
          <p:nvPr>
            <p:ph sz="quarter" idx="4"/>
          </p:nvPr>
        </p:nvSpPr>
        <p:spPr>
          <a:xfrm>
            <a:off x="5113338" y="4337050"/>
            <a:ext cx="4457700" cy="2417763"/>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idx="10"/>
          </p:nvPr>
        </p:nvSpPr>
        <p:spPr>
          <a:xfrm>
            <a:off x="503238" y="6886575"/>
            <a:ext cx="2344737" cy="517525"/>
          </a:xfrm>
        </p:spPr>
        <p:txBody>
          <a:bodyPr/>
          <a:lstStyle>
            <a:lvl1pPr>
              <a:defRPr/>
            </a:lvl1pPr>
          </a:lstStyle>
          <a:p>
            <a:endParaRPr lang="ru-RU"/>
          </a:p>
        </p:txBody>
      </p:sp>
      <p:sp>
        <p:nvSpPr>
          <p:cNvPr id="8" name="Нижний колонтитул 7"/>
          <p:cNvSpPr>
            <a:spLocks noGrp="1"/>
          </p:cNvSpPr>
          <p:nvPr>
            <p:ph type="ftr" idx="11"/>
          </p:nvPr>
        </p:nvSpPr>
        <p:spPr>
          <a:xfrm>
            <a:off x="3448050" y="6886575"/>
            <a:ext cx="3192463" cy="517525"/>
          </a:xfrm>
        </p:spPr>
        <p:txBody>
          <a:bodyPr/>
          <a:lstStyle>
            <a:lvl1pPr>
              <a:defRPr/>
            </a:lvl1pPr>
          </a:lstStyle>
          <a:p>
            <a:endParaRPr lang="ru-RU"/>
          </a:p>
        </p:txBody>
      </p:sp>
      <p:sp>
        <p:nvSpPr>
          <p:cNvPr id="9" name="Номер слайда 8"/>
          <p:cNvSpPr>
            <a:spLocks noGrp="1"/>
          </p:cNvSpPr>
          <p:nvPr>
            <p:ph type="sldNum" idx="12"/>
          </p:nvPr>
        </p:nvSpPr>
        <p:spPr>
          <a:xfrm>
            <a:off x="7227888" y="6886575"/>
            <a:ext cx="2344737" cy="517525"/>
          </a:xfrm>
        </p:spPr>
        <p:txBody>
          <a:bodyPr/>
          <a:lstStyle>
            <a:lvl1pPr>
              <a:defRPr/>
            </a:lvl1pPr>
          </a:lstStyle>
          <a:p>
            <a:fld id="{0DBC1E40-9A79-49A1-97CC-EB34ED279B22}" type="slidenum">
              <a:rPr lang="ru-RU"/>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F9E569F4-C96A-4D91-8848-3C1D4C0BDD49}" type="slidenum">
              <a:rPr lang="ru-RU"/>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23C341A7-A7E1-4C17-8BC7-DBDA84E962FF}" type="slidenum">
              <a:rPr lang="ru-RU"/>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39529026-D415-4F64-9C8A-E1751769B214}" type="slidenum">
              <a:rPr lang="ru-RU"/>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p>
        </p:txBody>
      </p:sp>
      <p:sp>
        <p:nvSpPr>
          <p:cNvPr id="8" name="Нижний колонтитул 7"/>
          <p:cNvSpPr>
            <a:spLocks noGrp="1"/>
          </p:cNvSpPr>
          <p:nvPr>
            <p:ph type="ftr" idx="11"/>
          </p:nvPr>
        </p:nvSpPr>
        <p:spPr/>
        <p:txBody>
          <a:bodyPr/>
          <a:lstStyle>
            <a:lvl1pPr>
              <a:defRPr/>
            </a:lvl1pPr>
          </a:lstStyle>
          <a:p>
            <a:endParaRPr lang="ru-RU"/>
          </a:p>
        </p:txBody>
      </p:sp>
      <p:sp>
        <p:nvSpPr>
          <p:cNvPr id="9" name="Номер слайда 8"/>
          <p:cNvSpPr>
            <a:spLocks noGrp="1"/>
          </p:cNvSpPr>
          <p:nvPr>
            <p:ph type="sldNum" idx="12"/>
          </p:nvPr>
        </p:nvSpPr>
        <p:spPr/>
        <p:txBody>
          <a:bodyPr/>
          <a:lstStyle>
            <a:lvl1pPr>
              <a:defRPr/>
            </a:lvl1pPr>
          </a:lstStyle>
          <a:p>
            <a:fld id="{3FE6C426-2C24-48BB-852E-1D2B060E9811}" type="slidenum">
              <a:rPr lang="ru-RU"/>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p>
        </p:txBody>
      </p:sp>
      <p:sp>
        <p:nvSpPr>
          <p:cNvPr id="4" name="Нижний колонтитул 3"/>
          <p:cNvSpPr>
            <a:spLocks noGrp="1"/>
          </p:cNvSpPr>
          <p:nvPr>
            <p:ph type="ftr" idx="11"/>
          </p:nvPr>
        </p:nvSpPr>
        <p:spPr/>
        <p:txBody>
          <a:bodyPr/>
          <a:lstStyle>
            <a:lvl1pPr>
              <a:defRPr/>
            </a:lvl1pPr>
          </a:lstStyle>
          <a:p>
            <a:endParaRPr lang="ru-RU"/>
          </a:p>
        </p:txBody>
      </p:sp>
      <p:sp>
        <p:nvSpPr>
          <p:cNvPr id="5" name="Номер слайда 4"/>
          <p:cNvSpPr>
            <a:spLocks noGrp="1"/>
          </p:cNvSpPr>
          <p:nvPr>
            <p:ph type="sldNum" idx="12"/>
          </p:nvPr>
        </p:nvSpPr>
        <p:spPr/>
        <p:txBody>
          <a:bodyPr/>
          <a:lstStyle>
            <a:lvl1pPr>
              <a:defRPr/>
            </a:lvl1pPr>
          </a:lstStyle>
          <a:p>
            <a:fld id="{CF1C8197-B852-4737-8CA3-6C051D6754DF}" type="slidenum">
              <a:rPr lang="ru-RU"/>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p>
        </p:txBody>
      </p:sp>
      <p:sp>
        <p:nvSpPr>
          <p:cNvPr id="3" name="Нижний колонтитул 2"/>
          <p:cNvSpPr>
            <a:spLocks noGrp="1"/>
          </p:cNvSpPr>
          <p:nvPr>
            <p:ph type="ftr" idx="11"/>
          </p:nvPr>
        </p:nvSpPr>
        <p:spPr/>
        <p:txBody>
          <a:bodyPr/>
          <a:lstStyle>
            <a:lvl1pPr>
              <a:defRPr/>
            </a:lvl1pPr>
          </a:lstStyle>
          <a:p>
            <a:endParaRPr lang="ru-RU"/>
          </a:p>
        </p:txBody>
      </p:sp>
      <p:sp>
        <p:nvSpPr>
          <p:cNvPr id="4" name="Номер слайда 3"/>
          <p:cNvSpPr>
            <a:spLocks noGrp="1"/>
          </p:cNvSpPr>
          <p:nvPr>
            <p:ph type="sldNum" idx="12"/>
          </p:nvPr>
        </p:nvSpPr>
        <p:spPr/>
        <p:txBody>
          <a:bodyPr/>
          <a:lstStyle>
            <a:lvl1pPr>
              <a:defRPr/>
            </a:lvl1pPr>
          </a:lstStyle>
          <a:p>
            <a:fld id="{763463D5-1025-4E2E-B188-F45396A4C72B}" type="slidenum">
              <a:rPr lang="ru-RU"/>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8A483A04-09B1-471C-A8BD-1AE68F87C106}" type="slidenum">
              <a:rPr lang="ru-RU"/>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136332C4-8FEE-4BD9-904E-5D680B0DAA4A}" type="slidenum">
              <a:rPr lang="ru-RU"/>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7800" cy="1258888"/>
          </a:xfrm>
          <a:prstGeom prst="rect">
            <a:avLst/>
          </a:prstGeom>
          <a:noFill/>
          <a:ln w="9525" cap="flat">
            <a:noFill/>
            <a:round/>
          </a:ln>
          <a:effectLst/>
        </p:spPr>
        <p:txBody>
          <a:bodyPr vert="horz" wrap="square" lIns="0" tIns="0" rIns="0" bIns="0" numCol="1" anchor="ctr" anchorCtr="0" compatLnSpc="1"/>
          <a:lstStyle/>
          <a:p>
            <a:pPr lvl="0"/>
            <a:r>
              <a:rPr lang="en-GB" smtClean="0"/>
              <a:t>Для правки текста заголовка щелкните мышью</a:t>
            </a:r>
            <a:endParaRPr lang="en-GB" smtClean="0"/>
          </a:p>
        </p:txBody>
      </p:sp>
      <p:sp>
        <p:nvSpPr>
          <p:cNvPr id="1026" name="Rectangle 2"/>
          <p:cNvSpPr>
            <a:spLocks noGrp="1" noChangeArrowheads="1"/>
          </p:cNvSpPr>
          <p:nvPr>
            <p:ph type="body" idx="1"/>
          </p:nvPr>
        </p:nvSpPr>
        <p:spPr bwMode="auto">
          <a:xfrm>
            <a:off x="503238" y="1768475"/>
            <a:ext cx="9067800" cy="4986338"/>
          </a:xfrm>
          <a:prstGeom prst="rect">
            <a:avLst/>
          </a:prstGeom>
          <a:noFill/>
          <a:ln w="9525" cap="flat">
            <a:noFill/>
            <a:round/>
          </a:ln>
          <a:effectLst/>
        </p:spPr>
        <p:txBody>
          <a:bodyPr vert="horz" wrap="square" lIns="0" tIns="28080" rIns="0" bIns="0" numCol="1" anchor="t" anchorCtr="0" compatLnSpc="1"/>
          <a:lstStyle/>
          <a:p>
            <a:pPr lvl="0"/>
            <a:r>
              <a:rPr lang="en-GB" smtClean="0"/>
              <a:t>Для правки структуры щелкните мышью</a:t>
            </a:r>
            <a:endParaRPr lang="en-GB" smtClean="0"/>
          </a:p>
          <a:p>
            <a:pPr lvl="1"/>
            <a:r>
              <a:rPr lang="en-GB" smtClean="0"/>
              <a:t>Второй уровень структуры</a:t>
            </a:r>
            <a:endParaRPr lang="en-GB" smtClean="0"/>
          </a:p>
          <a:p>
            <a:pPr lvl="2"/>
            <a:r>
              <a:rPr lang="en-GB" smtClean="0"/>
              <a:t>Третий уровень структуры</a:t>
            </a:r>
            <a:endParaRPr lang="en-GB" smtClean="0"/>
          </a:p>
          <a:p>
            <a:pPr lvl="3"/>
            <a:r>
              <a:rPr lang="en-GB" smtClean="0"/>
              <a:t>Четвёртый уровень структуры</a:t>
            </a:r>
            <a:endParaRPr lang="en-GB" smtClean="0"/>
          </a:p>
          <a:p>
            <a:pPr lvl="4"/>
            <a:r>
              <a:rPr lang="en-GB" smtClean="0"/>
              <a:t>Пятый уровень структуры</a:t>
            </a:r>
            <a:endParaRPr lang="en-GB" smtClean="0"/>
          </a:p>
          <a:p>
            <a:pPr lvl="4"/>
            <a:r>
              <a:rPr lang="en-GB" smtClean="0"/>
              <a:t>Шестой уровень структуры</a:t>
            </a:r>
            <a:endParaRPr lang="en-GB" smtClean="0"/>
          </a:p>
          <a:p>
            <a:pPr lvl="4"/>
            <a:r>
              <a:rPr lang="en-GB" smtClean="0"/>
              <a:t>Седьмой уровень структуры</a:t>
            </a:r>
            <a:endParaRPr lang="en-GB" smtClean="0"/>
          </a:p>
          <a:p>
            <a:pPr lvl="4"/>
            <a:r>
              <a:rPr lang="en-GB" smtClean="0"/>
              <a:t>Восьмой уровень структуры</a:t>
            </a:r>
            <a:endParaRPr lang="en-GB" smtClean="0"/>
          </a:p>
          <a:p>
            <a:pPr lvl="4"/>
            <a:r>
              <a:rPr lang="en-GB" smtClean="0"/>
              <a:t>Девятый уровень структуры</a:t>
            </a:r>
            <a:endParaRPr lang="en-GB" smtClean="0"/>
          </a:p>
        </p:txBody>
      </p:sp>
      <p:sp>
        <p:nvSpPr>
          <p:cNvPr id="1027" name="Rectangle 3"/>
          <p:cNvSpPr>
            <a:spLocks noGrp="1" noChangeArrowheads="1"/>
          </p:cNvSpPr>
          <p:nvPr>
            <p:ph type="dt"/>
          </p:nvPr>
        </p:nvSpPr>
        <p:spPr bwMode="auto">
          <a:xfrm>
            <a:off x="503238" y="6886575"/>
            <a:ext cx="2344737" cy="517525"/>
          </a:xfrm>
          <a:prstGeom prst="rect">
            <a:avLst/>
          </a:prstGeom>
          <a:noFill/>
          <a:ln w="9525" cap="flat">
            <a:noFill/>
            <a:round/>
          </a:ln>
          <a:effectLst/>
        </p:spPr>
        <p:txBody>
          <a:bodyPr vert="horz" wrap="square" lIns="0" tIns="0" rIns="0" bIns="0" numCol="1" anchor="t" anchorCtr="0" compatLnSpc="1"/>
          <a:lstStyle>
            <a:lvl1pP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defRPr>
            </a:lvl1pPr>
          </a:lstStyle>
          <a:p>
            <a:endParaRPr lang="ru-RU"/>
          </a:p>
        </p:txBody>
      </p:sp>
      <p:sp>
        <p:nvSpPr>
          <p:cNvPr id="1028" name="Rectangle 4"/>
          <p:cNvSpPr>
            <a:spLocks noGrp="1" noChangeArrowheads="1"/>
          </p:cNvSpPr>
          <p:nvPr>
            <p:ph type="ftr"/>
          </p:nvPr>
        </p:nvSpPr>
        <p:spPr bwMode="auto">
          <a:xfrm>
            <a:off x="3448050" y="6886575"/>
            <a:ext cx="3192463" cy="517525"/>
          </a:xfrm>
          <a:prstGeom prst="rect">
            <a:avLst/>
          </a:prstGeom>
          <a:noFill/>
          <a:ln w="9525" cap="flat">
            <a:noFill/>
            <a:round/>
          </a:ln>
          <a:effectLst/>
        </p:spPr>
        <p:txBody>
          <a:bodyPr vert="horz" wrap="square" lIns="0" tIns="0" rIns="0" bIns="0" numCol="1" anchor="t" anchorCtr="0" compatLnSpc="1"/>
          <a:lstStyle>
            <a:lvl1pP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defRPr>
            </a:lvl1pPr>
          </a:lstStyle>
          <a:p>
            <a:endParaRPr lang="ru-RU"/>
          </a:p>
        </p:txBody>
      </p:sp>
      <p:sp>
        <p:nvSpPr>
          <p:cNvPr id="1029" name="Rectangle 5"/>
          <p:cNvSpPr>
            <a:spLocks noGrp="1" noChangeArrowheads="1"/>
          </p:cNvSpPr>
          <p:nvPr>
            <p:ph type="sldNum"/>
          </p:nvPr>
        </p:nvSpPr>
        <p:spPr bwMode="auto">
          <a:xfrm>
            <a:off x="7227888" y="6886575"/>
            <a:ext cx="2344737" cy="517525"/>
          </a:xfrm>
          <a:prstGeom prst="rect">
            <a:avLst/>
          </a:prstGeom>
          <a:noFill/>
          <a:ln w="9525" cap="flat">
            <a:noFill/>
            <a:round/>
          </a:ln>
          <a:effectLst/>
        </p:spPr>
        <p:txBody>
          <a:bodyPr vert="horz" wrap="square" lIns="0" tIns="0" rIns="0" bIns="0" numCol="1" anchor="t" anchorCtr="0" compatLnSpc="1"/>
          <a:lstStyle>
            <a:lvl1pP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defRPr>
            </a:lvl1pPr>
          </a:lstStyle>
          <a:p>
            <a:fld id="{000A4B7A-F0F7-4718-B2A4-FBD73A3C9C41}" type="slidenum">
              <a:rPr lang="ru-RU"/>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marL="742950" indent="-28575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2pPr>
      <a:lvl3pPr marL="11430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3pPr>
      <a:lvl4pPr marL="16002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4pPr>
      <a:lvl5pPr marL="20574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5pPr>
      <a:lvl6pPr marL="25146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6pPr>
      <a:lvl7pPr marL="29718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7pPr>
      <a:lvl8pPr marL="34290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8pPr>
      <a:lvl9pPr marL="38862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9pPr>
    </p:titleStyle>
    <p:bodyStyle>
      <a:lvl1pPr marL="342900" indent="-342900" algn="l" defTabSz="449580" rtl="0" fontAlgn="base" hangingPunct="0">
        <a:lnSpc>
          <a:spcPct val="93000"/>
        </a:lnSpc>
        <a:spcBef>
          <a:spcPct val="0"/>
        </a:spcBef>
        <a:spcAft>
          <a:spcPts val="1415"/>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49580" rtl="0" fontAlgn="base" hangingPunct="0">
        <a:lnSpc>
          <a:spcPct val="93000"/>
        </a:lnSpc>
        <a:spcBef>
          <a:spcPct val="0"/>
        </a:spcBef>
        <a:spcAft>
          <a:spcPts val="1140"/>
        </a:spcAft>
        <a:buClr>
          <a:srgbClr val="000000"/>
        </a:buClr>
        <a:buSzPct val="100000"/>
        <a:buFont typeface="Times New Roman" panose="02020603050405020304" pitchFamily="16" charset="0"/>
        <a:defRPr sz="2800">
          <a:solidFill>
            <a:srgbClr val="000000"/>
          </a:solidFill>
          <a:latin typeface="+mn-lt"/>
          <a:ea typeface="+mn-ea"/>
        </a:defRPr>
      </a:lvl2pPr>
      <a:lvl3pPr marL="1143000" indent="-228600" algn="l" defTabSz="449580" rtl="0" fontAlgn="base" hangingPunct="0">
        <a:lnSpc>
          <a:spcPct val="93000"/>
        </a:lnSpc>
        <a:spcBef>
          <a:spcPct val="0"/>
        </a:spcBef>
        <a:spcAft>
          <a:spcPts val="850"/>
        </a:spcAft>
        <a:buClr>
          <a:srgbClr val="000000"/>
        </a:buClr>
        <a:buSzPct val="100000"/>
        <a:buFont typeface="Times New Roman" panose="02020603050405020304" pitchFamily="16" charset="0"/>
        <a:defRPr sz="2400">
          <a:solidFill>
            <a:srgbClr val="000000"/>
          </a:solidFill>
          <a:latin typeface="+mn-lt"/>
          <a:ea typeface="+mn-ea"/>
        </a:defRPr>
      </a:lvl3pPr>
      <a:lvl4pPr marL="1600200" indent="-228600" algn="l" defTabSz="449580" rtl="0" fontAlgn="base" hangingPunct="0">
        <a:lnSpc>
          <a:spcPct val="9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defRPr>
      </a:lvl4pPr>
      <a:lvl5pPr marL="2057400" indent="-228600" algn="l" defTabSz="449580" rtl="0" fontAlgn="base" hangingPunct="0">
        <a:lnSpc>
          <a:spcPct val="9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defRPr>
      </a:lvl5pPr>
      <a:lvl6pPr marL="2514600" indent="-228600" algn="l" defTabSz="449580" rtl="0" fontAlgn="base" hangingPunct="0">
        <a:lnSpc>
          <a:spcPct val="9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defRPr>
      </a:lvl6pPr>
      <a:lvl7pPr marL="2971800" indent="-228600" algn="l" defTabSz="449580" rtl="0" fontAlgn="base" hangingPunct="0">
        <a:lnSpc>
          <a:spcPct val="9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defRPr>
      </a:lvl7pPr>
      <a:lvl8pPr marL="3429000" indent="-228600" algn="l" defTabSz="449580" rtl="0" fontAlgn="base" hangingPunct="0">
        <a:lnSpc>
          <a:spcPct val="9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defRPr>
      </a:lvl8pPr>
      <a:lvl9pPr marL="3886200" indent="-228600" algn="l" defTabSz="449580" rtl="0" fontAlgn="base" hangingPunct="0">
        <a:lnSpc>
          <a:spcPct val="9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4.xml"/><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032250" y="6911975"/>
            <a:ext cx="2592388" cy="290513"/>
          </a:xfrm>
          <a:prstGeom prst="rect">
            <a:avLst/>
          </a:prstGeom>
          <a:noFill/>
          <a:ln w="9525" cap="flat">
            <a:noFill/>
            <a:round/>
          </a:ln>
          <a:effectLst/>
        </p:spPr>
        <p:txBody>
          <a:bodyPr lIns="90000" tIns="57240" rIns="90000" bIns="45000"/>
          <a:lstStyle/>
          <a:p>
            <a:pPr algn="ct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lang="ru-RU" sz="1400" dirty="0">
              <a:solidFill>
                <a:srgbClr val="000000"/>
              </a:solidFill>
            </a:endParaRPr>
          </a:p>
        </p:txBody>
      </p:sp>
      <p:sp>
        <p:nvSpPr>
          <p:cNvPr id="3" name="Заголовок 4"/>
          <p:cNvSpPr txBox="1"/>
          <p:nvPr/>
        </p:nvSpPr>
        <p:spPr>
          <a:xfrm>
            <a:off x="1012825" y="2771775"/>
            <a:ext cx="9067800" cy="1598930"/>
          </a:xfrm>
          <a:prstGeom prst="rect">
            <a:avLst/>
          </a:prstGeom>
        </p:spPr>
        <p:txBody>
          <a:bodyPr/>
          <a:lstStyle>
            <a:lvl1pPr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mj-lt"/>
                <a:ea typeface="+mj-ea"/>
                <a:cs typeface="+mj-cs"/>
              </a:defRPr>
            </a:lvl1pPr>
            <a:lvl2pPr marL="742950" indent="-28575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2pPr>
            <a:lvl3pPr marL="11430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3pPr>
            <a:lvl4pPr marL="16002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4pPr>
            <a:lvl5pPr marL="20574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5pPr>
            <a:lvl6pPr marL="25146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6pPr>
            <a:lvl7pPr marL="29718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7pPr>
            <a:lvl8pPr marL="34290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8pPr>
            <a:lvl9pPr marL="3886200" indent="-228600" algn="ctr" defTabSz="449580" rtl="0" fontAlgn="base" hangingPunct="0">
              <a:lnSpc>
                <a:spcPct val="93000"/>
              </a:lnSpc>
              <a:spcBef>
                <a:spcPct val="0"/>
              </a:spcBef>
              <a:spcAft>
                <a:spcPct val="0"/>
              </a:spcAft>
              <a:buClr>
                <a:srgbClr val="000000"/>
              </a:buClr>
              <a:buSzPct val="100000"/>
              <a:buFont typeface="Times New Roman" panose="02020603050405020304" pitchFamily="16" charset="0"/>
              <a:defRPr sz="4400">
                <a:solidFill>
                  <a:srgbClr val="000000"/>
                </a:solidFill>
                <a:latin typeface="Arial" panose="020B0604020202020204" pitchFamily="34" charset="0"/>
                <a:ea typeface="Microsoft YaHei" panose="020B0503020204020204" charset="-122"/>
              </a:defRPr>
            </a:lvl9pPr>
          </a:lstStyle>
          <a:p>
            <a:pPr>
              <a:lnSpc>
                <a:spcPct val="150000"/>
              </a:lnSpc>
            </a:pPr>
            <a:r>
              <a:rPr lang="ru-RU" sz="2800" b="1" kern="0" smtClean="0">
                <a:solidFill>
                  <a:schemeClr val="accent2">
                    <a:lumMod val="75000"/>
                  </a:schemeClr>
                </a:solidFill>
              </a:rPr>
              <a:t> Формирование государственного кадастра недвижимости России на современном этапе</a:t>
            </a:r>
            <a:endParaRPr lang="ru-RU" sz="2800" b="1" kern="0" smtClean="0">
              <a:solidFill>
                <a:schemeClr val="accent2">
                  <a:lumMod val="75000"/>
                </a:schemeClr>
              </a:solidFill>
            </a:endParaRPr>
          </a:p>
        </p:txBody>
      </p:sp>
      <p:sp>
        <p:nvSpPr>
          <p:cNvPr id="4" name="Rectangle 9"/>
          <p:cNvSpPr>
            <a:spLocks noChangeArrowheads="1"/>
          </p:cNvSpPr>
          <p:nvPr/>
        </p:nvSpPr>
        <p:spPr bwMode="auto">
          <a:xfrm>
            <a:off x="5400352" y="5292005"/>
            <a:ext cx="4248472" cy="161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ru-RU" altLang="ru-RU" b="1" kern="0" dirty="0" smtClean="0">
                <a:solidFill>
                  <a:schemeClr val="accent2">
                    <a:lumMod val="75000"/>
                  </a:schemeClr>
                </a:solidFill>
                <a:latin typeface="+mj-lt"/>
                <a:ea typeface="+mj-ea"/>
                <a:cs typeface="+mj-cs"/>
              </a:rPr>
              <a:t>Студент:</a:t>
            </a:r>
            <a:endParaRPr lang="ru-RU" altLang="ru-RU" b="1" kern="0" dirty="0" smtClean="0">
              <a:solidFill>
                <a:schemeClr val="accent2">
                  <a:lumMod val="75000"/>
                </a:schemeClr>
              </a:solidFill>
              <a:latin typeface="+mj-lt"/>
              <a:ea typeface="+mj-ea"/>
              <a:cs typeface="+mj-cs"/>
            </a:endParaRPr>
          </a:p>
          <a:p>
            <a:pPr algn="r"/>
            <a:r>
              <a:rPr lang="ru-RU" altLang="ru-RU" b="1" kern="0" dirty="0" smtClean="0">
                <a:solidFill>
                  <a:schemeClr val="accent2">
                    <a:lumMod val="75000"/>
                  </a:schemeClr>
                </a:solidFill>
                <a:latin typeface="+mj-lt"/>
                <a:ea typeface="+mj-ea"/>
                <a:cs typeface="+mj-cs"/>
              </a:rPr>
              <a:t>  </a:t>
            </a:r>
            <a:endParaRPr lang="ru-RU" altLang="ru-RU" b="1" kern="0" dirty="0">
              <a:solidFill>
                <a:schemeClr val="accent2">
                  <a:lumMod val="75000"/>
                </a:schemeClr>
              </a:solidFill>
              <a:latin typeface="+mj-lt"/>
              <a:ea typeface="+mj-ea"/>
              <a:cs typeface="+mj-cs"/>
            </a:endParaRPr>
          </a:p>
          <a:p>
            <a:pPr algn="r"/>
            <a:r>
              <a:rPr lang="ru-RU" altLang="ru-RU" b="1" kern="0" dirty="0">
                <a:solidFill>
                  <a:schemeClr val="accent2">
                    <a:lumMod val="75000"/>
                  </a:schemeClr>
                </a:solidFill>
                <a:latin typeface="+mj-lt"/>
                <a:ea typeface="+mj-ea"/>
                <a:cs typeface="+mj-cs"/>
              </a:rPr>
              <a:t>Научный руководитель</a:t>
            </a:r>
            <a:r>
              <a:rPr lang="ru-RU" altLang="ru-RU" sz="1600" b="1" dirty="0" smtClean="0">
                <a:solidFill>
                  <a:srgbClr val="002060"/>
                </a:solidFill>
                <a:latin typeface="Times New Roman" panose="02020603050405020304" pitchFamily="16" charset="0"/>
                <a:cs typeface="Times New Roman" panose="02020603050405020304" pitchFamily="16" charset="0"/>
              </a:rPr>
              <a:t>:</a:t>
            </a:r>
            <a:endParaRPr lang="ru-RU" altLang="ru-RU" sz="1600" b="1" dirty="0" smtClean="0">
              <a:solidFill>
                <a:srgbClr val="002060"/>
              </a:solidFill>
              <a:latin typeface="Times New Roman" panose="02020603050405020304" pitchFamily="16" charset="0"/>
              <a:cs typeface="Times New Roman" panose="02020603050405020304" pitchFamily="16" charset="0"/>
            </a:endParaRPr>
          </a:p>
          <a:p>
            <a:pPr algn="r"/>
            <a:endParaRPr lang="ru-RU" altLang="ru-RU" sz="1600" b="1" dirty="0">
              <a:solidFill>
                <a:srgbClr val="002060"/>
              </a:solidFill>
              <a:latin typeface="Times New Roman" panose="02020603050405020304" pitchFamily="16" charset="0"/>
              <a:cs typeface="Times New Roman" panose="02020603050405020304" pitchFamily="16" charset="0"/>
            </a:endParaRPr>
          </a:p>
          <a:p>
            <a:pPr algn="r"/>
            <a:r>
              <a:rPr lang="ru-RU" altLang="ru-RU" sz="1600" b="1" dirty="0" smtClean="0">
                <a:solidFill>
                  <a:srgbClr val="002060"/>
                </a:solidFill>
                <a:latin typeface="Times New Roman" panose="02020603050405020304" pitchFamily="16" charset="0"/>
                <a:cs typeface="Times New Roman" panose="02020603050405020304" pitchFamily="16" charset="0"/>
              </a:rPr>
              <a:t> .</a:t>
            </a:r>
            <a:endParaRPr lang="ru-RU" altLang="ru-RU" sz="1600" b="1" dirty="0">
              <a:solidFill>
                <a:srgbClr val="002060"/>
              </a:solidFill>
              <a:latin typeface="Times New Roman" panose="02020603050405020304" pitchFamily="16" charset="0"/>
              <a:cs typeface="Times New Roman" panose="02020603050405020304" pitchFamily="16" charset="0"/>
            </a:endParaRPr>
          </a:p>
          <a:p>
            <a:pPr algn="r"/>
            <a:endParaRPr lang="ru-RU" altLang="ru-RU" sz="1600" b="1" dirty="0">
              <a:solidFill>
                <a:srgbClr val="002060"/>
              </a:solidFill>
              <a:latin typeface="Times New Roman" panose="02020603050405020304" pitchFamily="16" charset="0"/>
              <a:cs typeface="Times New Roman" panose="02020603050405020304" pitchFamily="16"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8560" y="2484120"/>
            <a:ext cx="7301865" cy="1259205"/>
          </a:xfrm>
        </p:spPr>
        <p:txBody>
          <a:bodyPr/>
          <a:lstStyle/>
          <a:p>
            <a:r>
              <a:rPr lang="ru-RU" b="1" dirty="0" smtClean="0">
                <a:solidFill>
                  <a:schemeClr val="accent6">
                    <a:lumMod val="75000"/>
                  </a:schemeClr>
                </a:solidFill>
              </a:rPr>
              <a:t>Спасибо за внимание!</a:t>
            </a:r>
            <a:endParaRPr lang="ru-RU" b="1" dirty="0">
              <a:solidFill>
                <a:schemeClr val="accent6">
                  <a:lumMod val="75000"/>
                </a:schemeClr>
              </a:solidFill>
            </a:endParaRPr>
          </a:p>
        </p:txBody>
      </p:sp>
      <p:pic>
        <p:nvPicPr>
          <p:cNvPr id="4100" name="Picture 9" descr="C:\Documents and Settings\Arina\Рабочий стол\new objects\презентация\человечки\magistratura.png"/>
          <p:cNvPicPr>
            <a:picLocks noChangeAspect="1"/>
          </p:cNvPicPr>
          <p:nvPr>
            <p:ph sz="half" idx="1"/>
          </p:nvPr>
        </p:nvPicPr>
        <p:blipFill>
          <a:blip r:embed="rId1"/>
          <a:stretch>
            <a:fillRect/>
          </a:stretch>
        </p:blipFill>
        <p:spPr>
          <a:xfrm>
            <a:off x="288290" y="0"/>
            <a:ext cx="2191385" cy="7355205"/>
          </a:xfrm>
          <a:prstGeom prst="rect">
            <a:avLst/>
          </a:prstGeom>
          <a:noFill/>
          <a:ln w="9525">
            <a:noFill/>
          </a:ln>
        </p:spPr>
      </p:pic>
      <p:pic>
        <p:nvPicPr>
          <p:cNvPr id="103" name="Замещающее содержимое 102"/>
          <p:cNvPicPr/>
          <p:nvPr>
            <p:ph sz="half" idx="2"/>
          </p:nvPr>
        </p:nvPicPr>
        <p:blipFill>
          <a:blip r:embed="rId2"/>
          <a:stretch>
            <a:fillRect/>
          </a:stretch>
        </p:blipFill>
        <p:spPr>
          <a:xfrm>
            <a:off x="4320540" y="3707765"/>
            <a:ext cx="5245100" cy="3388360"/>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125" y="539750"/>
            <a:ext cx="7988935" cy="1259205"/>
          </a:xfrm>
        </p:spPr>
        <p:txBody>
          <a:bodyPr/>
          <a:lstStyle/>
          <a:p>
            <a:r>
              <a:rPr lang="ru-RU" sz="3200" b="1" dirty="0" smtClean="0">
                <a:solidFill>
                  <a:schemeClr val="accent2">
                    <a:lumMod val="75000"/>
                  </a:schemeClr>
                </a:solidFill>
              </a:rPr>
              <a:t>Введение</a:t>
            </a:r>
            <a:endParaRPr lang="ru-RU" sz="3200" b="1" dirty="0">
              <a:solidFill>
                <a:schemeClr val="accent2">
                  <a:lumMod val="75000"/>
                </a:schemeClr>
              </a:solidFill>
            </a:endParaRPr>
          </a:p>
        </p:txBody>
      </p:sp>
      <p:sp>
        <p:nvSpPr>
          <p:cNvPr id="6" name="Объект 5"/>
          <p:cNvSpPr>
            <a:spLocks noGrp="1"/>
          </p:cNvSpPr>
          <p:nvPr>
            <p:ph sz="half" idx="1"/>
          </p:nvPr>
        </p:nvSpPr>
        <p:spPr>
          <a:xfrm>
            <a:off x="2193925" y="1907540"/>
            <a:ext cx="7633335" cy="5267325"/>
          </a:xfrm>
        </p:spPr>
        <p:txBody>
          <a:bodyPr/>
          <a:lstStyle/>
          <a:p>
            <a:pPr algn="just"/>
            <a:r>
              <a:rPr lang="ru-RU" sz="1800" dirty="0" smtClean="0"/>
              <a:t>Ведение кадастра на федеральном уровне осуществляется Росреестром. В область его работы входит: ликвидация общего порядка ведения ГКН; контроль над работой кадастровых палат различных уровней; образование автоматизированного кадастрового учета; создание законодательных инициатив, формирование и усовершенствование нормативной базы, затрагивающих кадастровый учет земельных отношений; др. Цели ведения кадастра: введение финансирования кадастрового делопроизводства и  работ своих региональных структур; введение госпошлин за обслуживание граждан в кадастровых палатах; ратификацию списка фактических сведений об объектах недвижимости, доступ к которым прикрыт. На уровне субъектов РФ  кадастр ведут территориальные управления Росреестра и федеральный исполнительный орган. </a:t>
            </a:r>
            <a:endParaRPr lang="ru-RU" sz="1800" dirty="0" smtClean="0"/>
          </a:p>
          <a:p>
            <a:pPr algn="just"/>
            <a:r>
              <a:rPr lang="ru-RU" sz="1800" dirty="0" smtClean="0"/>
              <a:t>Цель нашего исследования – изучение формирования государственного кадастра недвижимости России на современном этапе.</a:t>
            </a:r>
            <a:endParaRPr lang="ru-RU" sz="1800" dirty="0" smtClean="0"/>
          </a:p>
        </p:txBody>
      </p:sp>
      <p:pic>
        <p:nvPicPr>
          <p:cNvPr id="5123" name="Picture 2" descr="C:\Documents and Settings\Arina\Рабочий стол\new objects\презентация\человечки\delovoe obschenie.png"/>
          <p:cNvPicPr>
            <a:picLocks noChangeAspect="1"/>
          </p:cNvPicPr>
          <p:nvPr>
            <p:ph sz="half" idx="2"/>
          </p:nvPr>
        </p:nvPicPr>
        <p:blipFill>
          <a:blip r:embed="rId1"/>
          <a:stretch>
            <a:fillRect/>
          </a:stretch>
        </p:blipFill>
        <p:spPr>
          <a:xfrm>
            <a:off x="0" y="4187825"/>
            <a:ext cx="2159635" cy="3371850"/>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11935" y="2915920"/>
            <a:ext cx="8289290" cy="4204970"/>
          </a:xfrm>
          <a:prstGeom prst="rect">
            <a:avLst/>
          </a:prstGeom>
        </p:spPr>
        <p:txBody>
          <a:bodyPr wrap="square">
            <a:spAutoFit/>
          </a:bodyPr>
          <a:lstStyle/>
          <a:p>
            <a:pPr marL="0" indent="0" algn="just">
              <a:spcAft>
                <a:spcPts val="1415"/>
              </a:spcAft>
              <a:buSzTx/>
              <a:buNone/>
            </a:pPr>
            <a:r>
              <a:rPr lang="ru-RU" sz="1800" kern="0" dirty="0" smtClean="0">
                <a:solidFill>
                  <a:srgbClr val="000000"/>
                </a:solidFill>
                <a:latin typeface="+mn-lt"/>
                <a:ea typeface="+mn-ea"/>
              </a:rPr>
              <a:t>С либерализацией земельных отношений в конце 1980-х – начале 1990-х гг. начало оформляться понимание государственного земельного кадастра, близкое к современному. 2 января 2000 года, Федеральный закон №28-ФЗ «О государственном земельном кадастре» был подписан Президентом РФ. Принятый Закон закрепил систему норм, которые в сравнении с ранее действующими разрозненными актами раскрыли в логической последовательности основные понятия государственного земельного кадастра, содержание, цели, задачи и принципы его ведения, установили права и обязанности участников кадастровых отношений, определили состав кадастровых работ, обеспечивающих формирование и обновление сведений земельного кадастра, а также подробно раскрыли порядок ведения государственного земельного кадастра. Содержание закона было сконструировано таким образом, дабы свести к минимуму разработку дополнительных нормативных актов, регулирующих эти процедуры, и значительно ускорить создание системы государственного земельного кадастра России.</a:t>
            </a:r>
            <a:endParaRPr lang="ru-RU" sz="1800" kern="0" dirty="0" smtClean="0">
              <a:solidFill>
                <a:srgbClr val="000000"/>
              </a:solidFill>
              <a:latin typeface="+mn-lt"/>
              <a:ea typeface="+mn-ea"/>
            </a:endParaRPr>
          </a:p>
        </p:txBody>
      </p:sp>
      <p:pic>
        <p:nvPicPr>
          <p:cNvPr id="101" name="Замещающее содержимое 100"/>
          <p:cNvPicPr>
            <a:picLocks noChangeAspect="1"/>
          </p:cNvPicPr>
          <p:nvPr>
            <p:ph sz="half" idx="2"/>
          </p:nvPr>
        </p:nvPicPr>
        <p:blipFill>
          <a:blip r:embed="rId1"/>
          <a:stretch>
            <a:fillRect/>
          </a:stretch>
        </p:blipFill>
        <p:spPr>
          <a:xfrm>
            <a:off x="2016125" y="361315"/>
            <a:ext cx="4206240" cy="2272665"/>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1871980" y="2411730"/>
            <a:ext cx="8100695" cy="862330"/>
          </a:xfrm>
          <a:prstGeom prst="rect">
            <a:avLst/>
          </a:prstGeom>
          <a:noFill/>
        </p:spPr>
        <p:txBody>
          <a:bodyPr wrap="square" rtlCol="0" anchor="t">
            <a:spAutoFit/>
          </a:bodyPr>
          <a:p>
            <a:pPr marL="0" indent="0" algn="just">
              <a:buFont typeface="Arial" panose="020B0604020202020204" pitchFamily="34" charset="0"/>
              <a:buNone/>
            </a:pPr>
            <a:endParaRPr lang="ru-RU" dirty="0" smtClean="0">
              <a:solidFill>
                <a:schemeClr val="tx1"/>
              </a:solidFill>
              <a:sym typeface="+mn-ea"/>
            </a:endParaRPr>
          </a:p>
          <a:p>
            <a:pPr marL="0" indent="0" algn="just">
              <a:buFont typeface="Arial" panose="020B0604020202020204" pitchFamily="34" charset="0"/>
              <a:buNone/>
            </a:pPr>
            <a:r>
              <a:rPr lang="ru-RU" dirty="0" smtClean="0">
                <a:solidFill>
                  <a:schemeClr val="tx1"/>
                </a:solidFill>
                <a:sym typeface="+mn-ea"/>
              </a:rPr>
              <a:t>.</a:t>
            </a:r>
            <a:endParaRPr lang="ru-RU" dirty="0" smtClean="0">
              <a:solidFill>
                <a:schemeClr val="tx1"/>
              </a:solidFill>
              <a:sym typeface="+mn-ea"/>
            </a:endParaRPr>
          </a:p>
          <a:p>
            <a:pPr marL="0" indent="0" algn="just">
              <a:buFont typeface="Arial" panose="020B0604020202020204" pitchFamily="34" charset="0"/>
              <a:buNone/>
            </a:pPr>
            <a:endParaRPr lang="ru-RU" dirty="0" smtClean="0">
              <a:solidFill>
                <a:schemeClr val="tx1"/>
              </a:solidFill>
              <a:sym typeface="+mn-ea"/>
            </a:endParaRPr>
          </a:p>
        </p:txBody>
      </p:sp>
      <p:sp>
        <p:nvSpPr>
          <p:cNvPr id="2" name="Замещающее содержимое 1"/>
          <p:cNvSpPr/>
          <p:nvPr>
            <p:ph sz="half" idx="1"/>
          </p:nvPr>
        </p:nvSpPr>
        <p:spPr>
          <a:xfrm>
            <a:off x="2160270" y="899795"/>
            <a:ext cx="7746365" cy="5716270"/>
          </a:xfrm>
        </p:spPr>
        <p:txBody>
          <a:bodyPr/>
          <a:p>
            <a:pPr algn="just">
              <a:buSzTx/>
            </a:pPr>
            <a:r>
              <a:rPr lang="ru-RU" sz="1800" dirty="0" smtClean="0"/>
              <a:t>К концу 2001г. в России практически завершилось создание национальной информационно-технической инфраструктуры современного государственного земельного кадастра, а с 2002 г. начались работы по созданию единой государственной системы учёта недвижимости.</a:t>
            </a:r>
            <a:endParaRPr lang="ru-RU" sz="1800" dirty="0" smtClean="0"/>
          </a:p>
          <a:p>
            <a:pPr algn="just">
              <a:buSzTx/>
            </a:pPr>
            <a:r>
              <a:rPr lang="ru-RU" sz="1800" dirty="0" smtClean="0"/>
              <a:t>Обязанности по ведению кадастра, регистрации прав, составлению карт, землеустройству делились между тремя ведомствами: Роснедвижимостью, Роскартографией и Росрегистрацией. В 2008 указом Президента Российской Федерации их функции перешли Федеральной службе государственной регистрации, кадастра и картографии – Росреестру.</a:t>
            </a:r>
            <a:endParaRPr lang="ru-RU" sz="1800" dirty="0" smtClean="0"/>
          </a:p>
          <a:p>
            <a:pPr algn="just">
              <a:buSzTx/>
            </a:pPr>
            <a:r>
              <a:rPr lang="ru-RU" sz="1800" dirty="0" smtClean="0"/>
              <a:t>С 01.01.2017  вступил в силу Федеральный закон Российской Федерации от 13 июля 2015 г. № 218-ФЗ "О государственной регистрации недвижимости"[ Федеральный закон "О государственной регистрации недвижимости" от 13.07.2015 N 218-ФЗ (последняя редакция) http://www.consultant.ru/document/cons_doc_LAW_182661/]. Началась  новая эпоха в системе государственной регистрации и кадастрового учёта. Теперь эти функции объединились. Регистрировать права и сделки, а также ставить недвижимость на кадастровый учёт стал  один человек –  государственный регистратор. Все записи об объектах недвижимости и правах на них хранятся в единой базе данных – Единый государственный реестр недвижимости (ЕГРН)</a:t>
            </a:r>
            <a:endParaRPr lang="ru-RU" sz="1800" dirty="0" smtClean="0"/>
          </a:p>
        </p:txBody>
      </p:sp>
      <p:pic>
        <p:nvPicPr>
          <p:cNvPr id="4100" name="Picture 9" descr="C:\Documents and Settings\Arina\Рабочий стол\new objects\презентация\человечки\magistratura.png"/>
          <p:cNvPicPr>
            <a:picLocks noChangeAspect="1"/>
          </p:cNvPicPr>
          <p:nvPr>
            <p:ph sz="half" idx="2"/>
          </p:nvPr>
        </p:nvPicPr>
        <p:blipFill>
          <a:blip r:embed="rId1"/>
          <a:stretch>
            <a:fillRect/>
          </a:stretch>
        </p:blipFill>
        <p:spPr>
          <a:xfrm>
            <a:off x="575945" y="4067810"/>
            <a:ext cx="1224915" cy="3361690"/>
          </a:xfrm>
          <a:prstGeom prst="rect">
            <a:avLst/>
          </a:prstGeom>
          <a:noFill/>
          <a:ln w="9525" cap="flat">
            <a:noFill/>
            <a:rou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00225" y="2627630"/>
            <a:ext cx="8155940" cy="4719320"/>
          </a:xfrm>
          <a:prstGeom prst="rect">
            <a:avLst/>
          </a:prstGeom>
        </p:spPr>
        <p:txBody>
          <a:bodyPr wrap="square">
            <a:spAutoFit/>
          </a:bodyPr>
          <a:lstStyle/>
          <a:p>
            <a:pPr marL="285750" indent="-285750" algn="just">
              <a:buFont typeface="Arial" panose="020B0604020202020204" pitchFamily="34" charset="0"/>
              <a:buChar char="•"/>
            </a:pPr>
            <a:r>
              <a:rPr lang="ru-RU" dirty="0">
                <a:solidFill>
                  <a:schemeClr val="tx1"/>
                </a:solidFill>
                <a:latin typeface="+mn-lt"/>
                <a:cs typeface="+mn-lt"/>
              </a:rPr>
              <a:t>Институт кадастровых инженеров возник в России  когда был принят Закон о кадастре[ Федеральный закон "О кадастровой деятельности" от 24.07.2007 N 221-ФЗ (2007г.), последний вводился постепенно. Вначале объектами кадастровых работ были только земельные участки. С 01.01.2013 в число объектов кадастровых работ вошли здания, сооружения, помещения, объекты незавершённого строительства. С 01.01.2013 до 01.01.2014 кадастровую работу вместе с кадастровыми инженерами могут выполнять фирмы по государственному техническому учёту и (или) технической инвентаризации, последние до 31.12.2012 имели право выполнять государственный технический учёт и (или) техническую инвентаризацию этих объектов недвижимости. С 01.01.2014 по отношению ко всяким объектам недвижимости кадастровые работы производятся лишь кадастровыми инженерами.</a:t>
            </a:r>
            <a:endParaRPr lang="ru-RU" dirty="0">
              <a:solidFill>
                <a:schemeClr val="tx1"/>
              </a:solidFill>
              <a:latin typeface="+mn-lt"/>
              <a:cs typeface="+mn-lt"/>
            </a:endParaRPr>
          </a:p>
          <a:p>
            <a:pPr marL="285750" indent="-285750" algn="just">
              <a:buFont typeface="Arial" panose="020B0604020202020204" pitchFamily="34" charset="0"/>
              <a:buChar char="•"/>
            </a:pPr>
            <a:r>
              <a:rPr lang="ru-RU" dirty="0">
                <a:solidFill>
                  <a:schemeClr val="tx1"/>
                </a:solidFill>
                <a:latin typeface="+mn-lt"/>
                <a:cs typeface="+mn-lt"/>
              </a:rPr>
              <a:t>По сведениям из государственного реестра кадастровых инженеров на 30.10.2020г в России наличествует около 35 тысяч кадастровых инженеров, но аттестаты около 3,5 тысяч из них были упразднены по различным основаниям.</a:t>
            </a:r>
            <a:endParaRPr lang="ru-RU" dirty="0">
              <a:solidFill>
                <a:schemeClr val="tx1"/>
              </a:solidFill>
              <a:latin typeface="+mn-lt"/>
              <a:cs typeface="+mn-lt"/>
            </a:endParaRPr>
          </a:p>
        </p:txBody>
      </p:sp>
      <p:pic>
        <p:nvPicPr>
          <p:cNvPr id="8196" name="Picture 3" descr="C:\Documents and Settings\Arina\Рабочий стол\new objects\презентация\человечки\gosuslugi.png"/>
          <p:cNvPicPr>
            <a:picLocks noChangeAspect="1"/>
          </p:cNvPicPr>
          <p:nvPr>
            <p:ph sz="half" idx="1"/>
          </p:nvPr>
        </p:nvPicPr>
        <p:blipFill>
          <a:blip r:embed="rId1"/>
          <a:stretch>
            <a:fillRect/>
          </a:stretch>
        </p:blipFill>
        <p:spPr>
          <a:xfrm>
            <a:off x="144145" y="4286250"/>
            <a:ext cx="2101850" cy="3188970"/>
          </a:xfrm>
          <a:prstGeom prst="rect">
            <a:avLst/>
          </a:prstGeom>
          <a:noFill/>
          <a:ln w="9525">
            <a:noFill/>
          </a:ln>
        </p:spPr>
      </p:pic>
      <p:graphicFrame>
        <p:nvGraphicFramePr>
          <p:cNvPr id="2" name="Замещающее содержимое 1"/>
          <p:cNvGraphicFramePr/>
          <p:nvPr>
            <p:ph sz="half" idx="2"/>
          </p:nvPr>
        </p:nvGraphicFramePr>
        <p:xfrm>
          <a:off x="2088515" y="170180"/>
          <a:ext cx="4515485" cy="2341880"/>
        </p:xfrm>
        <a:graphic>
          <a:graphicData uri="http://schemas.openxmlformats.org/presentationml/2006/ole">
            <mc:AlternateContent xmlns:mc="http://schemas.openxmlformats.org/markup-compatibility/2006">
              <mc:Choice xmlns:v="urn:schemas-microsoft-com:vml" Requires="v">
                <p:oleObj spid="_x0000_s4" name="" r:id="rId2" imgW="7620000" imgH="5715000" progId="Paint.Picture">
                  <p:embed/>
                </p:oleObj>
              </mc:Choice>
              <mc:Fallback>
                <p:oleObj name="" r:id="rId2" imgW="7620000" imgH="5715000" progId="Paint.Picture">
                  <p:embed/>
                  <p:pic>
                    <p:nvPicPr>
                      <p:cNvPr id="0" name="Изображение 3"/>
                      <p:cNvPicPr/>
                      <p:nvPr/>
                    </p:nvPicPr>
                    <p:blipFill>
                      <a:blip r:embed="rId3"/>
                      <a:stretch>
                        <a:fillRect/>
                      </a:stretch>
                    </p:blipFill>
                    <p:spPr>
                      <a:xfrm>
                        <a:off x="2088515" y="170180"/>
                        <a:ext cx="4515485" cy="234188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ее содержимое 1"/>
          <p:cNvSpPr/>
          <p:nvPr>
            <p:ph sz="half" idx="1"/>
          </p:nvPr>
        </p:nvSpPr>
        <p:spPr>
          <a:xfrm>
            <a:off x="4945380" y="611505"/>
            <a:ext cx="4923790" cy="6720205"/>
          </a:xfrm>
        </p:spPr>
        <p:txBody>
          <a:bodyPr/>
          <a:p>
            <a:pPr marL="0" indent="0" algn="just">
              <a:buNone/>
            </a:pPr>
            <a:r>
              <a:rPr lang="ru-RU" altLang="en-US" sz="1800"/>
              <a:t>На сайте Росреестра сегодня представляется много сведений для частных лиц: данные из реестров по жилым и коммерческим помещениям; базовые кадастровые сведения об объектах; официальный список кадастровых инженеров, аттестованных государством; данные о каждом из подразделений службы Росреестр по городам России; бесправочная информация об организации; полезные сведения о законодательстве, регулирующем вопросы недвижимости; советы по проведению сделок и оформлению документов. Интерфейс портала удобен. Сайт предоставляет возможность быстрого поиска кадастровой информации: о земельных участках и постройках городов России; сортировке объектов по стоимости, форме собственности, иным категориям пользования; оценке расположения участков и строений относительно коммуникаций, красных линий и зон с особым режимом использования; возможно заказать выписку из кадастра и реестра прав на недвижимость, др.</a:t>
            </a:r>
            <a:endParaRPr lang="ru-RU" altLang="en-US" sz="1800"/>
          </a:p>
        </p:txBody>
      </p:sp>
      <p:pic>
        <p:nvPicPr>
          <p:cNvPr id="102" name="Замещающее содержимое 101"/>
          <p:cNvPicPr/>
          <p:nvPr>
            <p:ph sz="half" idx="2"/>
          </p:nvPr>
        </p:nvPicPr>
        <p:blipFill>
          <a:blip r:embed="rId1"/>
          <a:srcRect t="10929" r="-29" b="10389"/>
          <a:stretch>
            <a:fillRect/>
          </a:stretch>
        </p:blipFill>
        <p:spPr>
          <a:xfrm>
            <a:off x="288290" y="2194560"/>
            <a:ext cx="4392295" cy="30226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728470" y="755650"/>
            <a:ext cx="8181975" cy="6663055"/>
          </a:xfrm>
        </p:spPr>
        <p:txBody>
          <a:bodyPr/>
          <a:p>
            <a:pPr algn="just"/>
            <a:r>
              <a:rPr lang="ru-RU" altLang="en-US" sz="1800"/>
              <a:t>Ведение кадастра на федеральном уровне осуществляется Росреестром. В область его работы входит:</a:t>
            </a:r>
            <a:endParaRPr lang="ru-RU" altLang="en-US" sz="1800"/>
          </a:p>
          <a:p>
            <a:pPr algn="just"/>
            <a:r>
              <a:rPr lang="ru-RU" altLang="en-US" sz="1800"/>
              <a:t>ликвидация общего порядка ведения ГКН;</a:t>
            </a:r>
            <a:endParaRPr lang="ru-RU" altLang="en-US" sz="1800"/>
          </a:p>
          <a:p>
            <a:pPr algn="just"/>
            <a:r>
              <a:rPr lang="ru-RU" altLang="en-US" sz="1800"/>
              <a:t>контроль над работой кадастровых палат различных уровней;</a:t>
            </a:r>
            <a:endParaRPr lang="ru-RU" altLang="en-US" sz="1800"/>
          </a:p>
          <a:p>
            <a:pPr algn="just"/>
            <a:r>
              <a:rPr lang="ru-RU" altLang="en-US" sz="1800"/>
              <a:t>образование автоматизированного кадастрового учета;</a:t>
            </a:r>
            <a:endParaRPr lang="ru-RU" altLang="en-US" sz="1800"/>
          </a:p>
          <a:p>
            <a:pPr algn="just"/>
            <a:r>
              <a:rPr lang="ru-RU" altLang="en-US" sz="1800"/>
              <a:t>создание законодательных инициатив, формирование и усовершенствование нормативной базы, затрагивающих кадастровый учет земельных отношений;</a:t>
            </a:r>
            <a:endParaRPr lang="ru-RU" altLang="en-US" sz="1800"/>
          </a:p>
          <a:p>
            <a:pPr algn="just"/>
            <a:r>
              <a:rPr lang="ru-RU" altLang="en-US" sz="1800"/>
              <a:t>разработка метода учета, подготовка квалифицированных кадров для подразделений Росреестра на местах;</a:t>
            </a:r>
            <a:endParaRPr lang="ru-RU" altLang="en-US" sz="1800"/>
          </a:p>
          <a:p>
            <a:pPr algn="just"/>
            <a:r>
              <a:rPr lang="ru-RU" altLang="en-US" sz="1800"/>
              <a:t>ведение кадастрового учета в РФ: сбор фактических данных о территориях, пребывающих в федеральной собственности в России и за ее пределами, о границах государства и ее субъектов, территориальных зонах, др.</a:t>
            </a:r>
            <a:endParaRPr lang="ru-RU" altLang="en-US" sz="1800"/>
          </a:p>
          <a:p>
            <a:pPr algn="just"/>
            <a:r>
              <a:rPr lang="ru-RU" altLang="en-US" sz="1800"/>
              <a:t>На уровне субъектов РФ ведение кадастра происходит территориальными управлениями Росреестра и федеральным исполнительным органом. Региональные кадастровые палаты выдают паспорта на землю и недвижимость, расположенные в сфере их контроля. Объект может находиться в частной собственности или принадлежать государству, муниципалитету.</a:t>
            </a:r>
            <a:endParaRPr lang="ru-RU" altLang="en-US" sz="1800"/>
          </a:p>
          <a:p>
            <a:pPr algn="just"/>
            <a:endParaRPr lang="ru-RU"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2310" y="1522095"/>
            <a:ext cx="7984490" cy="5519420"/>
          </a:xfrm>
        </p:spPr>
        <p:txBody>
          <a:bodyPr/>
          <a:lstStyle/>
          <a:p>
            <a:pPr marL="0" indent="0" algn="just"/>
            <a:r>
              <a:rPr lang="ru-RU" sz="1800" dirty="0" smtClean="0">
                <a:solidFill>
                  <a:schemeClr val="tx1"/>
                </a:solidFill>
              </a:rPr>
              <a:t>Базовые работы по созданию единого реестра происходят на уровне муниципальных образований. Федеральные исполнительные органы, исполнительные органы субъектов РФ выстраивают свою работу на базе ежегодных отчетов от подразделений на местах. Разделение на уровни дает возможность государству перераспределить ответственность между федеральными и местными органами власти. Последнее упрощает контроль за ведением ГКН. </a:t>
            </a:r>
            <a:endParaRPr lang="ru-RU" sz="1800" dirty="0" smtClean="0">
              <a:solidFill>
                <a:schemeClr val="tx1"/>
              </a:solidFill>
            </a:endParaRPr>
          </a:p>
          <a:p>
            <a:pPr marL="0" indent="0" algn="just"/>
            <a:r>
              <a:rPr lang="ru-RU" sz="1800" dirty="0" smtClean="0">
                <a:solidFill>
                  <a:schemeClr val="tx1"/>
                </a:solidFill>
              </a:rPr>
              <a:t>Главными проблемными вопросами исполнения кадастровых работ на территории субъектов и муниципальных образований Российской Федерации являются: введение геодезического и картографического базиса кадастровой  работы; др.</a:t>
            </a:r>
            <a:endParaRPr lang="ru-RU" sz="1800" dirty="0" smtClean="0">
              <a:solidFill>
                <a:schemeClr val="tx1"/>
              </a:solidFill>
            </a:endParaRPr>
          </a:p>
          <a:p>
            <a:pPr marL="0" indent="0" algn="just"/>
            <a:r>
              <a:rPr lang="ru-RU" sz="1800" dirty="0" smtClean="0">
                <a:solidFill>
                  <a:schemeClr val="tx1"/>
                </a:solidFill>
              </a:rPr>
              <a:t>Федеральная власть, определяющая переход российского общества к рыночной экономике, финансирует образование полного и актуального в техническом, правовом и рыночном отношении электронного кадастрового базиса на всю территорию государства, включая системы ведения кадастрового учёта, развития баз фактических данных кадастра и регистрации прав на объекты недвижимости. Государство развивает систему законодательных и налоговых условий для должного становления кадастрового предпринимательства, закрепляющего весь уровень услуг по развитию вновь появляющихся на рынке объектов недвижимости, их кадастровому учёту и регистрации прав на них.</a:t>
            </a:r>
            <a:endParaRPr lang="ru-RU" sz="1800" dirty="0" smtClean="0">
              <a:solidFill>
                <a:schemeClr val="tx1"/>
              </a:solidFill>
            </a:endParaRPr>
          </a:p>
        </p:txBody>
      </p:sp>
      <p:sp>
        <p:nvSpPr>
          <p:cNvPr id="4" name="Заголовок 1"/>
          <p:cNvSpPr>
            <a:spLocks noGrp="1"/>
          </p:cNvSpPr>
          <p:nvPr>
            <p:ph type="title"/>
          </p:nvPr>
        </p:nvSpPr>
        <p:spPr>
          <a:xfrm>
            <a:off x="2663857" y="467340"/>
            <a:ext cx="6042894" cy="813916"/>
          </a:xfrm>
        </p:spPr>
        <p:txBody>
          <a:bodyPr/>
          <a:lstStyle/>
          <a:p>
            <a:r>
              <a:rPr lang="ru-RU" sz="3200" b="1" dirty="0" smtClean="0">
                <a:solidFill>
                  <a:schemeClr val="accent2">
                    <a:lumMod val="75000"/>
                  </a:schemeClr>
                </a:solidFill>
              </a:rPr>
              <a:t>Заключение</a:t>
            </a:r>
            <a:endParaRPr lang="ru-RU" sz="3200" b="1" dirty="0">
              <a:solidFill>
                <a:schemeClr val="accent2">
                  <a:lumMod val="75000"/>
                </a:schemeClr>
              </a:solidFill>
            </a:endParaRPr>
          </a:p>
        </p:txBody>
      </p:sp>
      <p:pic>
        <p:nvPicPr>
          <p:cNvPr id="5123" name="Picture 2" descr="C:\Documents and Settings\Arina\Рабочий стол\new objects\презентация\человечки\delovoe obschenie.png"/>
          <p:cNvPicPr>
            <a:picLocks noChangeAspect="1"/>
          </p:cNvPicPr>
          <p:nvPr>
            <p:ph sz="half" idx="2"/>
          </p:nvPr>
        </p:nvPicPr>
        <p:blipFill>
          <a:blip r:embed="rId1"/>
          <a:stretch>
            <a:fillRect/>
          </a:stretch>
        </p:blipFill>
        <p:spPr>
          <a:xfrm>
            <a:off x="0" y="4225290"/>
            <a:ext cx="2065655" cy="3334385"/>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88619" y="395709"/>
            <a:ext cx="7483054" cy="733004"/>
          </a:xfrm>
        </p:spPr>
        <p:txBody>
          <a:bodyPr/>
          <a:lstStyle/>
          <a:p>
            <a:r>
              <a:rPr lang="ru-RU" sz="3200" b="1" dirty="0" smtClean="0">
                <a:solidFill>
                  <a:schemeClr val="accent2">
                    <a:lumMod val="75000"/>
                  </a:schemeClr>
                </a:solidFill>
              </a:rPr>
              <a:t>Список литературы</a:t>
            </a:r>
            <a:endParaRPr lang="ru-RU" sz="3200" b="1" dirty="0">
              <a:solidFill>
                <a:schemeClr val="accent2">
                  <a:lumMod val="75000"/>
                </a:schemeClr>
              </a:solidFill>
            </a:endParaRPr>
          </a:p>
        </p:txBody>
      </p:sp>
      <p:sp>
        <p:nvSpPr>
          <p:cNvPr id="5" name="Объект 4"/>
          <p:cNvSpPr>
            <a:spLocks noGrp="1"/>
          </p:cNvSpPr>
          <p:nvPr>
            <p:ph idx="1"/>
          </p:nvPr>
        </p:nvSpPr>
        <p:spPr>
          <a:xfrm>
            <a:off x="1629410" y="1259840"/>
            <a:ext cx="8401685" cy="5485765"/>
          </a:xfrm>
        </p:spPr>
        <p:txBody>
          <a:bodyPr/>
          <a:lstStyle/>
          <a:p>
            <a:pPr marL="0" lvl="0" indent="0" algn="ctr">
              <a:buFont typeface="+mj-lt"/>
              <a:buNone/>
            </a:pPr>
            <a:r>
              <a:rPr lang="ru-RU" sz="1800" b="1" dirty="0">
                <a:solidFill>
                  <a:schemeClr val="accent6">
                    <a:lumMod val="75000"/>
                  </a:schemeClr>
                </a:solidFill>
              </a:rPr>
              <a:t>Нормативно-правовые акты</a:t>
            </a:r>
            <a:endParaRPr lang="ru-RU" sz="1800" b="1" dirty="0">
              <a:solidFill>
                <a:schemeClr val="accent6">
                  <a:lumMod val="75000"/>
                </a:schemeClr>
              </a:solidFill>
            </a:endParaRPr>
          </a:p>
          <a:p>
            <a:pPr marL="0" lvl="0" indent="0" algn="just">
              <a:buFont typeface="+mj-lt"/>
              <a:buNone/>
            </a:pPr>
            <a:r>
              <a:rPr lang="ru-RU" sz="1800" dirty="0"/>
              <a:t>1.Федеральный закон "О кадастровой деятельности" от 24.07.2007 N 221-ФЗ (последняя редакция) http://www.consultant.ru/document/cons_doc_LAW_70088/</a:t>
            </a:r>
            <a:endParaRPr lang="ru-RU" sz="1800" dirty="0"/>
          </a:p>
          <a:p>
            <a:pPr marL="0" lvl="0" indent="0" algn="just">
              <a:buFont typeface="+mj-lt"/>
              <a:buNone/>
            </a:pPr>
            <a:r>
              <a:rPr lang="ru-RU" sz="1800" dirty="0"/>
              <a:t>2.Федеральный закон "О государственной регистрации недвижимости" от 13.07.2015 N 218-ФЗ (последняя редакция) http://www.consultant.ru/document/cons_doc_LAW_182661/</a:t>
            </a:r>
            <a:endParaRPr lang="ru-RU" sz="1800" dirty="0"/>
          </a:p>
          <a:p>
            <a:pPr marL="0" lvl="0" indent="0" algn="ctr">
              <a:buFont typeface="+mj-lt"/>
              <a:buNone/>
            </a:pPr>
            <a:r>
              <a:rPr lang="ru-RU" sz="1800" b="1" dirty="0">
                <a:solidFill>
                  <a:schemeClr val="accent6">
                    <a:lumMod val="75000"/>
                  </a:schemeClr>
                </a:solidFill>
              </a:rPr>
              <a:t>Литература</a:t>
            </a:r>
            <a:endParaRPr lang="ru-RU" sz="1800" b="1" dirty="0">
              <a:solidFill>
                <a:schemeClr val="accent6">
                  <a:lumMod val="75000"/>
                </a:schemeClr>
              </a:solidFill>
            </a:endParaRPr>
          </a:p>
          <a:p>
            <a:pPr marL="0" lvl="0" indent="0" algn="just">
              <a:buFont typeface="+mj-lt"/>
              <a:buNone/>
            </a:pPr>
            <a:r>
              <a:rPr lang="ru-RU" sz="1800" dirty="0"/>
              <a:t>3.Гальченко С.А.  Формирование государственного кадастра недвижимости России на современном этапе // Имущественные отношения в Российской Федерации https://cyberleninka.ru/search?q=Гальченко%20Светлана%20Альбертовна&amp;page=1</a:t>
            </a:r>
            <a:endParaRPr lang="ru-RU" sz="1800" dirty="0"/>
          </a:p>
          <a:p>
            <a:pPr marL="0" lvl="0" indent="0" algn="just">
              <a:buFont typeface="+mj-lt"/>
              <a:buNone/>
            </a:pPr>
            <a:r>
              <a:rPr lang="ru-RU" sz="1800" dirty="0"/>
              <a:t>4.Киселева Н.А. Организация и планирование кадастровой деятельности  - Пенза: ПГУАС, 2018 – 104 с. http://library.pguas.ru/xmlui/bitstream/handle/123456789/1910/Курс%20лекций_Огранизация%20и%20планир.pdf?sequence=1&amp;isAllowed=y</a:t>
            </a:r>
            <a:endParaRPr lang="ru-RU" sz="1800" dirty="0"/>
          </a:p>
          <a:p>
            <a:pPr marL="0" lvl="0" indent="0" algn="just">
              <a:buFont typeface="+mj-lt"/>
              <a:buNone/>
            </a:pPr>
            <a:r>
              <a:rPr lang="ru-RU" sz="1800" dirty="0"/>
              <a:t>5.Государственная кадастровая оценка недвижимости: порядок проведения https://stroimprosto-msk.ru/stati/gosudarstvennaya-kadastrovaya-ocenka-nedvizhimosti-poryadok-provedeniya/</a:t>
            </a:r>
            <a:endParaRPr lang="ru-RU" sz="1800" dirty="0"/>
          </a:p>
        </p:txBody>
      </p:sp>
      <p:pic>
        <p:nvPicPr>
          <p:cNvPr id="15364" name="Picture 2" descr="C:\Documents and Settings\Arina\Рабочий стол\new objects\презентация\человечки\abiturient.png"/>
          <p:cNvPicPr>
            <a:picLocks noChangeAspect="1"/>
          </p:cNvPicPr>
          <p:nvPr>
            <p:ph sz="half" idx="2"/>
          </p:nvPr>
        </p:nvPicPr>
        <p:blipFill>
          <a:blip r:embed="rId1"/>
          <a:stretch>
            <a:fillRect/>
          </a:stretch>
        </p:blipFill>
        <p:spPr>
          <a:xfrm>
            <a:off x="288290" y="4067810"/>
            <a:ext cx="1179195" cy="3382645"/>
          </a:xfrm>
          <a:prstGeom prst="rect">
            <a:avLst/>
          </a:prstGeom>
          <a:noFill/>
          <a:ln w="9525">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kumimoji="0" lang="en-GB" sz="1800" b="0" i="0" u="none" strike="noStrike" cap="none" normalizeH="0" baseline="0" smtClean="0">
            <a:ln>
              <a:noFill/>
            </a:ln>
            <a:solidFill>
              <a:schemeClr val="bg1"/>
            </a:solidFill>
            <a:effectLst/>
            <a:latin typeface="Arial" panose="020B0604020202020204" pitchFamily="34" charset="0"/>
            <a:ea typeface="Microsoft YaHei" panose="020B050302020402020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kumimoji="0" lang="en-GB" sz="1800" b="0" i="0" u="none" strike="noStrike" cap="none" normalizeH="0" baseline="0" smtClean="0">
            <a:ln>
              <a:noFill/>
            </a:ln>
            <a:solidFill>
              <a:schemeClr val="bg1"/>
            </a:solidFill>
            <a:effectLst/>
            <a:latin typeface="Arial" panose="020B0604020202020204" pitchFamily="34" charset="0"/>
            <a:ea typeface="Microsoft YaHei" panose="020B0503020204020204"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8513</Words>
  <Application>WPS Presentation</Application>
  <PresentationFormat>Произвольный</PresentationFormat>
  <Paragraphs>56</Paragraphs>
  <Slides>10</Slides>
  <Notes>2</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18" baseType="lpstr">
      <vt:lpstr>Arial</vt:lpstr>
      <vt:lpstr>SimSun</vt:lpstr>
      <vt:lpstr>Wingdings</vt:lpstr>
      <vt:lpstr>Times New Roman</vt:lpstr>
      <vt:lpstr>Microsoft YaHei</vt:lpstr>
      <vt:lpstr>Arial Unicode MS</vt:lpstr>
      <vt:lpstr>Тема Office</vt:lpstr>
      <vt:lpstr>Paint.Picture</vt:lpstr>
      <vt:lpstr>PowerPoint 演示文稿</vt:lpstr>
      <vt:lpstr>Введение</vt:lpstr>
      <vt:lpstr>PowerPoint 演示文稿</vt:lpstr>
      <vt:lpstr>PowerPoint 演示文稿</vt:lpstr>
      <vt:lpstr>PowerPoint 演示文稿</vt:lpstr>
      <vt:lpstr>PowerPoint 演示文稿</vt:lpstr>
      <vt:lpstr>PowerPoint 演示文稿</vt:lpstr>
      <vt:lpstr>Заключение</vt:lpstr>
      <vt:lpstr>Список литературы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Таня Д.</dc:creator>
  <cp:lastModifiedBy>eprib</cp:lastModifiedBy>
  <cp:revision>41</cp:revision>
  <cp:lastPrinted>2113-01-01T00:00:00Z</cp:lastPrinted>
  <dcterms:created xsi:type="dcterms:W3CDTF">2017-05-31T17:30:00Z</dcterms:created>
  <dcterms:modified xsi:type="dcterms:W3CDTF">2021-12-30T16:24:02Z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1049-11.2.0.10426</vt:lpwstr>
  </property>
  <property fmtid="{D5CDD505-2E9C-101B-9397-08002B2CF9AE}" pid="3" name="ICV">
    <vt:lpwstr>74EE30C09A4F40B78E28C6A67544E871</vt:lpwstr>
  </property>
</Properties>
</file>